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86" r:id="rId2"/>
    <p:sldId id="258" r:id="rId3"/>
    <p:sldId id="281" r:id="rId4"/>
    <p:sldId id="282" r:id="rId5"/>
    <p:sldId id="285" r:id="rId6"/>
    <p:sldId id="256" r:id="rId7"/>
    <p:sldId id="279" r:id="rId8"/>
    <p:sldId id="264" r:id="rId9"/>
    <p:sldId id="259" r:id="rId10"/>
    <p:sldId id="261" r:id="rId11"/>
    <p:sldId id="267" r:id="rId12"/>
    <p:sldId id="263" r:id="rId13"/>
    <p:sldId id="275" r:id="rId14"/>
    <p:sldId id="260" r:id="rId15"/>
    <p:sldId id="262" r:id="rId16"/>
    <p:sldId id="276" r:id="rId17"/>
    <p:sldId id="272" r:id="rId18"/>
    <p:sldId id="287" r:id="rId19"/>
    <p:sldId id="278" r:id="rId20"/>
    <p:sldId id="257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>
        <p:guide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588" y="5532538"/>
            <a:ext cx="1727417" cy="11365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7805" y="330809"/>
            <a:ext cx="2564770" cy="1250340"/>
          </a:xfrm>
          <a:prstGeom prst="rect">
            <a:avLst/>
          </a:prstGeom>
        </p:spPr>
        <p:txBody>
          <a:bodyPr anchor="t" anchorCtr="0"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pPr algn="r"/>
            <a:fld id="{0E1EB21D-732A-470E-9299-2C0F0E17A03B}" type="datetimeFigureOut">
              <a:rPr lang="cs-CZ" smtClean="0"/>
              <a:pPr algn="r"/>
              <a:t>25.04.2024</a:t>
            </a:fld>
            <a:endParaRPr lang="cs-CZ" dirty="0"/>
          </a:p>
        </p:txBody>
      </p:sp>
      <p:sp>
        <p:nvSpPr>
          <p:cNvPr id="8" name="Ovál 7"/>
          <p:cNvSpPr/>
          <p:nvPr userDrawn="1"/>
        </p:nvSpPr>
        <p:spPr>
          <a:xfrm>
            <a:off x="918673" y="467882"/>
            <a:ext cx="5922236" cy="59222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39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85820" y="1702857"/>
            <a:ext cx="5405971" cy="82391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85821" y="2526771"/>
            <a:ext cx="5405970" cy="3628496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1600" y="1702859"/>
            <a:ext cx="5260975" cy="8239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11345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3"/>
          <p:cNvSpPr>
            <a:spLocks noGrp="1"/>
          </p:cNvSpPr>
          <p:nvPr>
            <p:ph sz="half" idx="15"/>
          </p:nvPr>
        </p:nvSpPr>
        <p:spPr>
          <a:xfrm>
            <a:off x="6451600" y="2526771"/>
            <a:ext cx="5260975" cy="3628496"/>
          </a:xfrm>
          <a:prstGeom prst="rect">
            <a:avLst/>
          </a:prstGeom>
        </p:spPr>
        <p:txBody>
          <a:bodyPr lIns="0" tIns="0" rIns="0" bIns="0" anchor="t" anchorCtr="0"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885825" y="1447801"/>
            <a:ext cx="5410200" cy="444298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graf.</a:t>
            </a:r>
            <a:endParaRPr lang="cs-CZ"/>
          </a:p>
        </p:txBody>
      </p:sp>
      <p:sp>
        <p:nvSpPr>
          <p:cNvPr id="11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6416676" y="1447800"/>
            <a:ext cx="5295899" cy="444298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graf.</a:t>
            </a:r>
            <a:endParaRPr lang="cs-CZ"/>
          </a:p>
        </p:txBody>
      </p:sp>
      <p:sp>
        <p:nvSpPr>
          <p:cNvPr id="12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2455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1504950"/>
            <a:ext cx="10934700" cy="381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9376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rázek 11"/>
          <p:cNvSpPr>
            <a:spLocks noGrp="1"/>
          </p:cNvSpPr>
          <p:nvPr>
            <p:ph type="pic" sz="quarter" idx="13"/>
          </p:nvPr>
        </p:nvSpPr>
        <p:spPr>
          <a:xfrm>
            <a:off x="885823" y="1343025"/>
            <a:ext cx="5772152" cy="4772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14" name="Zástupný symbol pro obrázek 13"/>
          <p:cNvSpPr>
            <a:spLocks noGrp="1"/>
          </p:cNvSpPr>
          <p:nvPr>
            <p:ph type="pic" sz="quarter" idx="14"/>
          </p:nvPr>
        </p:nvSpPr>
        <p:spPr>
          <a:xfrm>
            <a:off x="6810376" y="1343025"/>
            <a:ext cx="4902200" cy="2238376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5" name="Zástupný symbol pro obrázek 13"/>
          <p:cNvSpPr>
            <a:spLocks noGrp="1"/>
          </p:cNvSpPr>
          <p:nvPr>
            <p:ph type="pic" sz="quarter" idx="15"/>
          </p:nvPr>
        </p:nvSpPr>
        <p:spPr>
          <a:xfrm>
            <a:off x="6810374" y="3767137"/>
            <a:ext cx="3190876" cy="234791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6" name="Zástupný symbol pro text 17"/>
          <p:cNvSpPr>
            <a:spLocks noGrp="1"/>
          </p:cNvSpPr>
          <p:nvPr>
            <p:ph type="body" sz="quarter" idx="16"/>
          </p:nvPr>
        </p:nvSpPr>
        <p:spPr>
          <a:xfrm>
            <a:off x="885825" y="419101"/>
            <a:ext cx="10826751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2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7"/>
          <p:cNvSpPr>
            <a:spLocks noGrp="1"/>
          </p:cNvSpPr>
          <p:nvPr>
            <p:ph type="body" sz="quarter" idx="15"/>
          </p:nvPr>
        </p:nvSpPr>
        <p:spPr>
          <a:xfrm>
            <a:off x="885825" y="1543050"/>
            <a:ext cx="10934700" cy="3960442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588" y="5532538"/>
            <a:ext cx="1727417" cy="11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2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372" y="5520425"/>
            <a:ext cx="1739564" cy="1144542"/>
          </a:xfrm>
          <a:prstGeom prst="rect">
            <a:avLst/>
          </a:prstGeom>
        </p:spPr>
      </p:pic>
      <p:sp>
        <p:nvSpPr>
          <p:cNvPr id="11" name="Obdélník 10"/>
          <p:cNvSpPr/>
          <p:nvPr userDrawn="1"/>
        </p:nvSpPr>
        <p:spPr>
          <a:xfrm>
            <a:off x="-1" y="0"/>
            <a:ext cx="4614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7805" y="330809"/>
            <a:ext cx="2564770" cy="1250340"/>
          </a:xfrm>
          <a:prstGeom prst="rect">
            <a:avLst/>
          </a:prstGeom>
        </p:spPr>
        <p:txBody>
          <a:bodyPr anchor="t" anchorCtr="0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r"/>
            <a:fld id="{0E1EB21D-732A-470E-9299-2C0F0E17A03B}" type="datetimeFigureOut">
              <a:rPr lang="cs-CZ" smtClean="0"/>
              <a:pPr algn="r"/>
              <a:t>25.04.2024</a:t>
            </a:fld>
            <a:endParaRPr lang="cs-CZ" dirty="0"/>
          </a:p>
        </p:txBody>
      </p:sp>
      <p:sp>
        <p:nvSpPr>
          <p:cNvPr id="8" name="Ovál 7"/>
          <p:cNvSpPr/>
          <p:nvPr userDrawn="1"/>
        </p:nvSpPr>
        <p:spPr>
          <a:xfrm>
            <a:off x="918673" y="467882"/>
            <a:ext cx="5922236" cy="5922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8673" y="1581150"/>
            <a:ext cx="9749327" cy="392234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230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683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zápat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75" y="5888886"/>
            <a:ext cx="1143750" cy="900000"/>
          </a:xfrm>
          <a:prstGeom prst="rect">
            <a:avLst/>
          </a:prstGeom>
        </p:spPr>
      </p:pic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771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1082675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3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8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885823" y="1193099"/>
            <a:ext cx="10934700" cy="501491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4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6"/>
          </p:nvPr>
        </p:nvSpPr>
        <p:spPr>
          <a:xfrm>
            <a:off x="885825" y="1219200"/>
            <a:ext cx="10934700" cy="498951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885824" y="1169986"/>
            <a:ext cx="6667501" cy="5014913"/>
          </a:xfrm>
          <a:prstGeom prst="rect">
            <a:avLst/>
          </a:prstGeom>
        </p:spPr>
        <p:txBody>
          <a:bodyPr lIns="0" tIns="0" rIns="0" bIns="0"/>
          <a:lstStyle>
            <a:lvl2pPr marL="685800" indent="-228600">
              <a:buClr>
                <a:schemeClr val="accent3"/>
              </a:buClr>
              <a:buSzPct val="100000"/>
              <a:buFont typeface="Arial" panose="020B0604020202020204" pitchFamily="34" charset="0"/>
              <a:buChar char="●"/>
              <a:defRPr/>
            </a:lvl2pPr>
            <a:lvl3pPr marL="11430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4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7820026" y="1169986"/>
            <a:ext cx="3892550" cy="46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7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826751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8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85822" y="1200150"/>
            <a:ext cx="5362577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4"/>
          </p:nvPr>
        </p:nvSpPr>
        <p:spPr>
          <a:xfrm>
            <a:off x="885825" y="419101"/>
            <a:ext cx="10934700" cy="61912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sz="half" idx="15"/>
          </p:nvPr>
        </p:nvSpPr>
        <p:spPr>
          <a:xfrm>
            <a:off x="6457948" y="1200149"/>
            <a:ext cx="5362577" cy="4703017"/>
          </a:xfrm>
          <a:prstGeom prst="rect">
            <a:avLst/>
          </a:prstGeom>
        </p:spPr>
        <p:txBody>
          <a:bodyPr lIns="0" tIns="0" rIns="0" bIns="0"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76450" y="6300786"/>
            <a:ext cx="60769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85823" y="6300787"/>
            <a:ext cx="1047750" cy="3651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algn="l"/>
            <a:fld id="{3020CD34-26C4-40CE-ACF9-34167EB83B57}" type="slidenum">
              <a:rPr lang="cs-CZ" smtClean="0"/>
              <a:pPr algn="l"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724" y="5890779"/>
            <a:ext cx="136080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0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46147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8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1" r:id="rId2"/>
    <p:sldLayoutId id="2147483689" r:id="rId3"/>
    <p:sldLayoutId id="2147483690" r:id="rId4"/>
    <p:sldLayoutId id="2147483676" r:id="rId5"/>
    <p:sldLayoutId id="2147483687" r:id="rId6"/>
    <p:sldLayoutId id="2147483688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6" r:id="rId13"/>
    <p:sldLayoutId id="2147483682" r:id="rId14"/>
    <p:sldLayoutId id="214748368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PROJEKTY\IGA\IGA%202022\CO2%20vinice\realizovany%20projekt\merania%20CO2\vo%20vinici%20s%20hnojivom%20od%20lovochemie\20230529_140750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file:///D:\PROJEKTY\IGA\IGA%202022\CO2%20vinice\realizovany%20projekt\merania%20CO2\vedla%20M%20s%20kompostom\20230714_113735.jpg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25296" y="1581150"/>
            <a:ext cx="5321808" cy="3922341"/>
          </a:xfrm>
        </p:spPr>
        <p:txBody>
          <a:bodyPr>
            <a:normAutofit/>
          </a:bodyPr>
          <a:lstStyle/>
          <a:p>
            <a:pPr algn="ctr"/>
            <a:r>
              <a:rPr lang="cs-CZ" sz="4400" dirty="0" smtClean="0"/>
              <a:t>Návod pro tvorbu prezentace k obhajobě závěrečné práce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76294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91820" y="1417814"/>
            <a:ext cx="10826751" cy="501491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/>
              <a:t>Vedle měření emisí jsou na </a:t>
            </a:r>
            <a:r>
              <a:rPr lang="cs-CZ" sz="2800" dirty="0" smtClean="0"/>
              <a:t>pokusných vinicích </a:t>
            </a:r>
            <a:r>
              <a:rPr lang="cs-CZ" sz="2800" dirty="0"/>
              <a:t>zaznamenávány hlavní meteorologická </a:t>
            </a:r>
            <a:r>
              <a:rPr lang="cs-CZ" sz="2800" dirty="0" smtClean="0"/>
              <a:t>data.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/>
              <a:t>U vytipovaných vinohradnických </a:t>
            </a:r>
            <a:r>
              <a:rPr lang="cs-CZ" sz="2800" dirty="0" smtClean="0"/>
              <a:t>subjektů </a:t>
            </a:r>
            <a:r>
              <a:rPr lang="cs-CZ" sz="2800" dirty="0"/>
              <a:t>probíhá zajištění vstupních údajů (produkčních vstupů), které jsou získávány šetřením z evidenčních údajů i vlastním měřením v provozních </a:t>
            </a:r>
            <a:r>
              <a:rPr lang="cs-CZ" sz="2800" dirty="0" smtClean="0"/>
              <a:t>podmínkách.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Metodika</a:t>
            </a:r>
            <a:endParaRPr lang="sk-SK" dirty="0"/>
          </a:p>
        </p:txBody>
      </p:sp>
      <p:pic>
        <p:nvPicPr>
          <p:cNvPr id="1026" name="Obrázek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25726" r="3203" b="13597"/>
          <a:stretch/>
        </p:blipFill>
        <p:spPr bwMode="auto">
          <a:xfrm>
            <a:off x="-868102" y="4205177"/>
            <a:ext cx="7218408" cy="26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8167" t="54296" r="14888" b="10596"/>
          <a:stretch/>
        </p:blipFill>
        <p:spPr>
          <a:xfrm>
            <a:off x="6350306" y="4175317"/>
            <a:ext cx="6729086" cy="26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Obr</a:t>
            </a:r>
            <a:r>
              <a:rPr lang="cs-CZ" sz="2800" dirty="0"/>
              <a:t>. 1 a 2. Měřící jednotky analyzátoru ACE ve </a:t>
            </a:r>
            <a:r>
              <a:rPr lang="cs-CZ" sz="2800" dirty="0" smtClean="0"/>
              <a:t>vinohradech</a:t>
            </a:r>
          </a:p>
          <a:p>
            <a:r>
              <a:rPr lang="cs-CZ" sz="2800" dirty="0"/>
              <a:t>Obr. 3. Měření emisí analyzátorem INNOVA 1512.</a:t>
            </a:r>
          </a:p>
          <a:p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885825" y="401684"/>
            <a:ext cx="10826750" cy="619125"/>
          </a:xfrm>
        </p:spPr>
        <p:txBody>
          <a:bodyPr/>
          <a:lstStyle/>
          <a:p>
            <a:r>
              <a:rPr lang="sk-SK" dirty="0" smtClean="0"/>
              <a:t>Výsledky</a:t>
            </a:r>
            <a:endParaRPr lang="sk-SK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24480" y="42872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D:\PROJEKTY\IGA\IGA 2022\CO2 vinice\realizovany projekt\merania CO2\vo vinici s hnojivom od lovochemie\20230529_140750.jpg"/>
          <p:cNvPicPr>
            <a:picLocks noChangeAspect="1" noChangeArrowheads="1"/>
          </p:cNvPicPr>
          <p:nvPr/>
        </p:nvPicPr>
        <p:blipFill rotWithShape="1">
          <a:blip r:embed="rId2" r:link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3" t="10989" r="25013"/>
          <a:stretch/>
        </p:blipFill>
        <p:spPr bwMode="auto">
          <a:xfrm>
            <a:off x="3465090" y="2752344"/>
            <a:ext cx="3673582" cy="39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:\PROJEKTY\IGA\IGA 2022\CO2 vinice\realizovany projekt\merania CO2\vedla M s kompostom\20230714_113735.jpg"/>
          <p:cNvPicPr>
            <a:picLocks noChangeAspect="1" noChangeArrowheads="1"/>
          </p:cNvPicPr>
          <p:nvPr/>
        </p:nvPicPr>
        <p:blipFill>
          <a:blip r:embed="rId4" r:link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2610" y="3316610"/>
            <a:ext cx="3984154" cy="28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1" name="Picture 2" descr="P101003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07"/>
          <a:stretch/>
        </p:blipFill>
        <p:spPr bwMode="auto">
          <a:xfrm>
            <a:off x="7202680" y="2753359"/>
            <a:ext cx="4799803" cy="398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30026" y="6184899"/>
            <a:ext cx="141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Obr.2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659538" y="6215673"/>
            <a:ext cx="141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Obr.3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19585" y="6215673"/>
            <a:ext cx="141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Obr.1 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Tab.1: Úvodní výsledky emisí CO</a:t>
            </a:r>
            <a:r>
              <a:rPr lang="cs-CZ" sz="2800" baseline="-25000" dirty="0"/>
              <a:t>2</a:t>
            </a:r>
            <a:r>
              <a:rPr lang="cs-CZ" sz="2800" dirty="0"/>
              <a:t> naměřená pomocí přístroje </a:t>
            </a:r>
            <a:r>
              <a:rPr lang="cs-CZ" sz="2800" dirty="0" smtClean="0"/>
              <a:t>ACE</a:t>
            </a:r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r>
              <a:rPr lang="cs-CZ" sz="2800" dirty="0" smtClean="0"/>
              <a:t>Tab.2</a:t>
            </a:r>
            <a:r>
              <a:rPr lang="cs-CZ" sz="2800" dirty="0"/>
              <a:t>: Úvodní výsledky emisí </a:t>
            </a:r>
            <a:r>
              <a:rPr lang="cs-CZ" sz="2800" dirty="0" smtClean="0"/>
              <a:t>naměřená </a:t>
            </a:r>
            <a:r>
              <a:rPr lang="cs-CZ" sz="2800" dirty="0"/>
              <a:t>pomocí přístroje INNOVA</a:t>
            </a:r>
          </a:p>
          <a:p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Výsledky</a:t>
            </a:r>
            <a:endParaRPr lang="sk-SK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10922"/>
              </p:ext>
            </p:extLst>
          </p:nvPr>
        </p:nvGraphicFramePr>
        <p:xfrm>
          <a:off x="885824" y="1714530"/>
          <a:ext cx="11031855" cy="196291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77285">
                  <a:extLst>
                    <a:ext uri="{9D8B030D-6E8A-4147-A177-3AD203B41FA5}">
                      <a16:colId xmlns:a16="http://schemas.microsoft.com/office/drawing/2014/main" val="2406101161"/>
                    </a:ext>
                  </a:extLst>
                </a:gridCol>
                <a:gridCol w="3677285">
                  <a:extLst>
                    <a:ext uri="{9D8B030D-6E8A-4147-A177-3AD203B41FA5}">
                      <a16:colId xmlns:a16="http://schemas.microsoft.com/office/drawing/2014/main" val="888650446"/>
                    </a:ext>
                  </a:extLst>
                </a:gridCol>
                <a:gridCol w="3677285">
                  <a:extLst>
                    <a:ext uri="{9D8B030D-6E8A-4147-A177-3AD203B41FA5}">
                      <a16:colId xmlns:a16="http://schemas.microsoft.com/office/drawing/2014/main" val="267981015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Termín měření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Průměrná úroveň emisí CO</a:t>
                      </a:r>
                      <a:r>
                        <a:rPr lang="cs-CZ" sz="2800" baseline="-25000" dirty="0">
                          <a:effectLst/>
                        </a:rPr>
                        <a:t>2</a:t>
                      </a:r>
                      <a:r>
                        <a:rPr lang="cs-CZ" sz="2800" dirty="0">
                          <a:effectLst/>
                        </a:rPr>
                        <a:t> (μmol.m</a:t>
                      </a:r>
                      <a:r>
                        <a:rPr lang="cs-CZ" sz="2800" baseline="30000" dirty="0">
                          <a:effectLst/>
                        </a:rPr>
                        <a:t>-2</a:t>
                      </a:r>
                      <a:r>
                        <a:rPr lang="cs-CZ" sz="2800" dirty="0">
                          <a:effectLst/>
                        </a:rPr>
                        <a:t>.s</a:t>
                      </a:r>
                      <a:r>
                        <a:rPr lang="cs-CZ" sz="2800" baseline="30000" dirty="0">
                          <a:effectLst/>
                        </a:rPr>
                        <a:t>-1</a:t>
                      </a:r>
                      <a:r>
                        <a:rPr lang="cs-CZ" sz="2800" dirty="0">
                          <a:effectLst/>
                        </a:rPr>
                        <a:t>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1924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Kultivované meziřadí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Zatravněné meziřadí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5040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15-19.5.2023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 smtClean="0">
                          <a:effectLst/>
                        </a:rPr>
                        <a:t>3,14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 smtClean="0">
                          <a:effectLst/>
                        </a:rPr>
                        <a:t>3,02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4666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14-18.8.2023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 smtClean="0">
                          <a:effectLst/>
                        </a:rPr>
                        <a:t>3,25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 smtClean="0">
                          <a:effectLst/>
                        </a:rPr>
                        <a:t>3,19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1870215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0363200" y="5781040"/>
            <a:ext cx="1625600" cy="95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65445"/>
              </p:ext>
            </p:extLst>
          </p:nvPr>
        </p:nvGraphicFramePr>
        <p:xfrm>
          <a:off x="885824" y="4443793"/>
          <a:ext cx="11128361" cy="199655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930016">
                  <a:extLst>
                    <a:ext uri="{9D8B030D-6E8A-4147-A177-3AD203B41FA5}">
                      <a16:colId xmlns:a16="http://schemas.microsoft.com/office/drawing/2014/main" val="1357910160"/>
                    </a:ext>
                  </a:extLst>
                </a:gridCol>
                <a:gridCol w="2509520">
                  <a:extLst>
                    <a:ext uri="{9D8B030D-6E8A-4147-A177-3AD203B41FA5}">
                      <a16:colId xmlns:a16="http://schemas.microsoft.com/office/drawing/2014/main" val="2870448469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735062606"/>
                    </a:ext>
                  </a:extLst>
                </a:gridCol>
                <a:gridCol w="2372345">
                  <a:extLst>
                    <a:ext uri="{9D8B030D-6E8A-4147-A177-3AD203B41FA5}">
                      <a16:colId xmlns:a16="http://schemas.microsoft.com/office/drawing/2014/main" val="3375373961"/>
                    </a:ext>
                  </a:extLst>
                </a:gridCol>
              </a:tblGrid>
              <a:tr h="4324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Varianta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Naměřená úroveň emisí (mg.m</a:t>
                      </a:r>
                      <a:r>
                        <a:rPr lang="cs-CZ" sz="2800" baseline="30000">
                          <a:effectLst/>
                        </a:rPr>
                        <a:t>-3</a:t>
                      </a:r>
                      <a:r>
                        <a:rPr lang="cs-CZ" sz="2800">
                          <a:effectLst/>
                        </a:rPr>
                        <a:t>) pro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57021"/>
                  </a:ext>
                </a:extLst>
              </a:tr>
              <a:tr h="43242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CO</a:t>
                      </a:r>
                      <a:r>
                        <a:rPr lang="cs-CZ" sz="2800" baseline="-25000">
                          <a:effectLst/>
                        </a:rPr>
                        <a:t>2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NH</a:t>
                      </a:r>
                      <a:r>
                        <a:rPr lang="cs-CZ" sz="2800" baseline="-25000">
                          <a:effectLst/>
                        </a:rPr>
                        <a:t>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CH</a:t>
                      </a:r>
                      <a:r>
                        <a:rPr lang="cs-CZ" sz="2800" baseline="-25000">
                          <a:effectLst/>
                        </a:rPr>
                        <a:t>4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4488732"/>
                  </a:ext>
                </a:extLst>
              </a:tr>
              <a:tr h="507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Kultivované </a:t>
                      </a:r>
                      <a:r>
                        <a:rPr lang="cs-CZ" sz="2800" dirty="0" err="1">
                          <a:effectLst/>
                        </a:rPr>
                        <a:t>meziřadí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901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0,80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1,34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5345819"/>
                  </a:ext>
                </a:extLst>
              </a:tr>
              <a:tr h="507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Zatravněné meziřadí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820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0,66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1,09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1480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9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363200" y="5781040"/>
            <a:ext cx="1625600" cy="95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800" dirty="0" smtClean="0"/>
              <a:t>Úvodní realizovaná měření naznačují, </a:t>
            </a:r>
            <a:r>
              <a:rPr lang="cs-CZ" sz="2800" dirty="0"/>
              <a:t>že při </a:t>
            </a:r>
            <a:r>
              <a:rPr lang="cs-CZ" sz="2800" dirty="0" smtClean="0"/>
              <a:t>intenzivnějším zpracování </a:t>
            </a:r>
            <a:r>
              <a:rPr lang="cs-CZ" sz="2800" dirty="0"/>
              <a:t>půdy dochází k vyšší produkci CO</a:t>
            </a:r>
            <a:r>
              <a:rPr lang="cs-CZ" sz="2800" baseline="-25000" dirty="0"/>
              <a:t>2</a:t>
            </a:r>
            <a:r>
              <a:rPr lang="cs-CZ" sz="2800" dirty="0"/>
              <a:t>, v důsledku narušení půdní rovnováhy </a:t>
            </a:r>
            <a:r>
              <a:rPr lang="cs-CZ" sz="2800" dirty="0" smtClean="0"/>
              <a:t>zejména v</a:t>
            </a:r>
            <a:r>
              <a:rPr lang="cs-CZ" sz="2800" dirty="0"/>
              <a:t> povrchové </a:t>
            </a:r>
            <a:r>
              <a:rPr lang="cs-CZ" sz="2800" dirty="0" smtClean="0"/>
              <a:t>vrstvě profilu </a:t>
            </a:r>
          </a:p>
          <a:p>
            <a:pPr algn="just"/>
            <a:r>
              <a:rPr lang="cs-CZ" sz="2800" dirty="0" smtClean="0"/>
              <a:t>Monitorování </a:t>
            </a:r>
            <a:r>
              <a:rPr lang="cs-CZ" sz="2800" dirty="0"/>
              <a:t>toků CO</a:t>
            </a:r>
            <a:r>
              <a:rPr lang="cs-CZ" sz="2800" baseline="-25000" dirty="0"/>
              <a:t>2</a:t>
            </a:r>
            <a:r>
              <a:rPr lang="cs-CZ" sz="2800" dirty="0"/>
              <a:t> je skutečně zásadní pro správné zohlednění příjmu nebo uvolňování uhlíku různými </a:t>
            </a:r>
            <a:r>
              <a:rPr lang="cs-CZ" sz="2800" dirty="0" err="1"/>
              <a:t>agroekosystémy</a:t>
            </a:r>
            <a:r>
              <a:rPr lang="cs-CZ" sz="2800" dirty="0"/>
              <a:t> ve společných </a:t>
            </a:r>
            <a:r>
              <a:rPr lang="cs-CZ" sz="2800" dirty="0" smtClean="0"/>
              <a:t>politikách</a:t>
            </a:r>
          </a:p>
          <a:p>
            <a:pPr algn="just"/>
            <a:r>
              <a:rPr lang="cs-CZ" sz="2800" dirty="0" smtClean="0"/>
              <a:t>Větší </a:t>
            </a:r>
            <a:r>
              <a:rPr lang="cs-CZ" sz="2800" dirty="0"/>
              <a:t>znalost dynamiky toku CO</a:t>
            </a:r>
            <a:r>
              <a:rPr lang="cs-CZ" sz="2800" baseline="-25000" dirty="0"/>
              <a:t>2</a:t>
            </a:r>
            <a:r>
              <a:rPr lang="cs-CZ" sz="2800" dirty="0"/>
              <a:t> by mohla podpořit zavádění </a:t>
            </a:r>
            <a:r>
              <a:rPr lang="cs-CZ" sz="2800" dirty="0" smtClean="0"/>
              <a:t>managementy ošetřování půdy zaměřené </a:t>
            </a:r>
            <a:r>
              <a:rPr lang="cs-CZ" sz="2800" dirty="0"/>
              <a:t>na snížení ztráty uhlíku v půdě a nebo zvýšení sekvestrace</a:t>
            </a:r>
            <a:r>
              <a:rPr lang="cs-CZ" sz="3200" dirty="0"/>
              <a:t>. </a:t>
            </a:r>
            <a:endParaRPr lang="cs-CZ" sz="3200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885825" y="401684"/>
            <a:ext cx="10826750" cy="619125"/>
          </a:xfrm>
        </p:spPr>
        <p:txBody>
          <a:bodyPr/>
          <a:lstStyle/>
          <a:p>
            <a:r>
              <a:rPr lang="sk-SK" dirty="0" smtClean="0"/>
              <a:t>Výsledky</a:t>
            </a:r>
            <a:endParaRPr lang="sk-SK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24480" y="42872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0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800" dirty="0"/>
              <a:t>Komplexnější pohled může zohledňovat i další emise související s ošetřování půdního </a:t>
            </a:r>
            <a:r>
              <a:rPr lang="cs-CZ" sz="2800" dirty="0" smtClean="0"/>
              <a:t>povrchu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nižší </a:t>
            </a:r>
            <a:r>
              <a:rPr lang="cs-CZ" sz="2800" dirty="0"/>
              <a:t>emise z půdy při mulčování travního </a:t>
            </a:r>
            <a:r>
              <a:rPr lang="cs-CZ" sz="2800" dirty="0" smtClean="0"/>
              <a:t>porostu</a:t>
            </a:r>
            <a:br>
              <a:rPr lang="cs-CZ" sz="2800" dirty="0" smtClean="0"/>
            </a:br>
            <a:r>
              <a:rPr lang="cs-CZ" sz="2800" dirty="0" smtClean="0"/>
              <a:t>(</a:t>
            </a:r>
            <a:r>
              <a:rPr lang="cs-CZ" sz="2800" dirty="0"/>
              <a:t>na rozdíl od kultivace černého úhoru) v protikladu se zvýšenými emisemi z používané mechanizace (mulčování může být energeticky náročnější)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Výsledky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7987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85825" y="1169986"/>
            <a:ext cx="10497174" cy="5465945"/>
          </a:xfrm>
        </p:spPr>
        <p:txBody>
          <a:bodyPr/>
          <a:lstStyle/>
          <a:p>
            <a:pPr algn="just"/>
            <a:r>
              <a:rPr lang="cs-CZ" sz="2800" dirty="0"/>
              <a:t>Na základě naměřených dat z období 2023–2024 bude proveden výběr nejvhodnější varianty ošetřování půdního povrchu s ohledem na uhlíkovou </a:t>
            </a:r>
            <a:r>
              <a:rPr lang="cs-CZ" sz="2800" dirty="0" smtClean="0"/>
              <a:t>neutralitu. </a:t>
            </a:r>
          </a:p>
          <a:p>
            <a:pPr algn="just"/>
            <a:endParaRPr lang="cs-CZ" sz="2800" dirty="0" smtClean="0"/>
          </a:p>
          <a:p>
            <a:pPr algn="just"/>
            <a:r>
              <a:rPr lang="cs-CZ" sz="2800" dirty="0" smtClean="0"/>
              <a:t>Základem </a:t>
            </a:r>
            <a:r>
              <a:rPr lang="cs-CZ" sz="2800" dirty="0"/>
              <a:t>bilance CO</a:t>
            </a:r>
            <a:r>
              <a:rPr lang="cs-CZ" sz="2800" baseline="-25000" dirty="0"/>
              <a:t>2</a:t>
            </a:r>
            <a:r>
              <a:rPr lang="cs-CZ" sz="2800" dirty="0" smtClean="0"/>
              <a:t> </a:t>
            </a:r>
            <a:r>
              <a:rPr lang="cs-CZ" sz="2800" dirty="0"/>
              <a:t>bude především využití standardních emisních faktorů (např.: rozklad </a:t>
            </a:r>
            <a:r>
              <a:rPr lang="cs-CZ" sz="2800" dirty="0" err="1"/>
              <a:t>biohmoty</a:t>
            </a:r>
            <a:r>
              <a:rPr lang="cs-CZ" sz="2800" dirty="0"/>
              <a:t>), materiálových vstupů (např.: hnojiva, osiva krycích rostlin v </a:t>
            </a:r>
            <a:r>
              <a:rPr lang="cs-CZ" sz="2800" dirty="0" err="1"/>
              <a:t>meziřadí</a:t>
            </a:r>
            <a:r>
              <a:rPr lang="cs-CZ" sz="2800" dirty="0"/>
              <a:t>) a emise uvolněné z půdy. </a:t>
            </a:r>
            <a:endParaRPr lang="cs-CZ" sz="2800" dirty="0" smtClean="0"/>
          </a:p>
          <a:p>
            <a:endParaRPr lang="cs-CZ" sz="3200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Plán pro rok 2024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81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85824" y="1169986"/>
            <a:ext cx="10531357" cy="5465945"/>
          </a:xfrm>
        </p:spPr>
        <p:txBody>
          <a:bodyPr/>
          <a:lstStyle/>
          <a:p>
            <a:pPr algn="just"/>
            <a:r>
              <a:rPr lang="cs-CZ" sz="2800" dirty="0"/>
              <a:t>Významným ukazatelem je rovněž výběr hlavních skupin pracovních operací s nejvyšším podílem emisí (předpoklad operace s nejvyšší opakovatelností, nebo nejvýraznějším zásahem a přeskupováním půdy</a:t>
            </a:r>
            <a:r>
              <a:rPr lang="cs-CZ" sz="2800" dirty="0" smtClean="0"/>
              <a:t>).</a:t>
            </a:r>
          </a:p>
          <a:p>
            <a:pPr algn="just"/>
            <a:endParaRPr lang="cs-CZ" sz="2800" dirty="0"/>
          </a:p>
          <a:p>
            <a:pPr algn="just"/>
            <a:r>
              <a:rPr lang="cs-CZ" sz="2800" dirty="0"/>
              <a:t>Propočty emisí skleníkových plynů budou splňovat postupy předepsané podle mezinárodních standardů (ISO 14064 a GHGP, 2004). </a:t>
            </a:r>
          </a:p>
          <a:p>
            <a:pPr algn="just"/>
            <a:endParaRPr lang="cs-CZ" sz="2800" dirty="0" smtClean="0"/>
          </a:p>
          <a:p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Plán pro rok 2024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6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800" dirty="0"/>
              <a:t>V roce 2023 </a:t>
            </a:r>
            <a:r>
              <a:rPr lang="cs-CZ" sz="2800" dirty="0" smtClean="0"/>
              <a:t>nebyly </a:t>
            </a:r>
            <a:r>
              <a:rPr lang="cs-CZ" sz="2800" dirty="0"/>
              <a:t>plánovány žádné výstupy. </a:t>
            </a:r>
            <a:endParaRPr lang="cs-CZ" sz="2800" dirty="0" smtClean="0"/>
          </a:p>
          <a:p>
            <a:pPr algn="just"/>
            <a:r>
              <a:rPr lang="cs-CZ" sz="2800" dirty="0" smtClean="0"/>
              <a:t>Členové </a:t>
            </a:r>
            <a:r>
              <a:rPr lang="cs-CZ" sz="2800" dirty="0"/>
              <a:t>řešitelského týmu se účastnili mezinárodní konference ”TECHNOFORUM 2023 - NEW TRENDS IN MACHINES AND TECHNOLOGIES FOR BIOSYSTEMS” </a:t>
            </a:r>
            <a:r>
              <a:rPr lang="cs-CZ" sz="2800" dirty="0" smtClean="0"/>
              <a:t>ve SR</a:t>
            </a:r>
          </a:p>
          <a:p>
            <a:pPr algn="just"/>
            <a:endParaRPr lang="cs-CZ" sz="2800" dirty="0"/>
          </a:p>
          <a:p>
            <a:pPr algn="just"/>
            <a:r>
              <a:rPr lang="cs-CZ" sz="2800" dirty="0"/>
              <a:t>V roce 2024 jsou plánovány </a:t>
            </a:r>
            <a:r>
              <a:rPr lang="cs-CZ" sz="2800" dirty="0" smtClean="0"/>
              <a:t>2 </a:t>
            </a:r>
            <a:r>
              <a:rPr lang="cs-CZ" sz="2800" dirty="0"/>
              <a:t>výstupy typu </a:t>
            </a:r>
            <a:r>
              <a:rPr lang="cs-CZ" sz="2800" dirty="0" err="1" smtClean="0"/>
              <a:t>Jimp</a:t>
            </a:r>
            <a:r>
              <a:rPr lang="cs-CZ" sz="2800" dirty="0" smtClean="0"/>
              <a:t> a 1 </a:t>
            </a:r>
            <a:r>
              <a:rPr lang="cs-CZ" sz="2800" dirty="0" err="1" smtClean="0"/>
              <a:t>Jost</a:t>
            </a:r>
            <a:endParaRPr lang="cs-CZ" sz="2800" dirty="0" smtClean="0"/>
          </a:p>
          <a:p>
            <a:pPr algn="just"/>
            <a:endParaRPr lang="cs-CZ" sz="2800" dirty="0" smtClean="0"/>
          </a:p>
          <a:p>
            <a:pPr algn="just"/>
            <a:r>
              <a:rPr lang="cs-CZ" sz="2800" dirty="0" smtClean="0"/>
              <a:t>Diseminace </a:t>
            </a:r>
            <a:r>
              <a:rPr lang="cs-CZ" sz="2800" dirty="0"/>
              <a:t>výsledků formou účasti na konferenci, </a:t>
            </a:r>
            <a:r>
              <a:rPr lang="cs-CZ" sz="2800" dirty="0" smtClean="0"/>
              <a:t>výuky, zapracováním </a:t>
            </a:r>
            <a:r>
              <a:rPr lang="cs-CZ" sz="2800" dirty="0"/>
              <a:t>do řešených </a:t>
            </a:r>
            <a:r>
              <a:rPr lang="cs-CZ" sz="2800" dirty="0" smtClean="0"/>
              <a:t>závěrečných prací 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Výstupy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800" dirty="0" smtClean="0"/>
              <a:t>pro praxi je velice důležité ….</a:t>
            </a:r>
          </a:p>
          <a:p>
            <a:pPr algn="just"/>
            <a:r>
              <a:rPr lang="cs-CZ" sz="2800" dirty="0" smtClean="0"/>
              <a:t>Zkušenosti přinesli zejména tyto poznatky….</a:t>
            </a:r>
          </a:p>
          <a:p>
            <a:pPr algn="just"/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err="1" smtClean="0"/>
              <a:t>Závěr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66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418465" y="317501"/>
            <a:ext cx="10826750" cy="619125"/>
          </a:xfrm>
        </p:spPr>
        <p:txBody>
          <a:bodyPr/>
          <a:lstStyle/>
          <a:p>
            <a:r>
              <a:rPr lang="sk-SK" dirty="0" smtClean="0"/>
              <a:t>Problematika CO</a:t>
            </a:r>
            <a:r>
              <a:rPr lang="sk-SK" baseline="-25000" dirty="0" smtClean="0"/>
              <a:t>2</a:t>
            </a:r>
            <a:r>
              <a:rPr lang="sk-SK" dirty="0" smtClean="0"/>
              <a:t> </a:t>
            </a:r>
          </a:p>
          <a:p>
            <a:r>
              <a:rPr lang="sk-SK" dirty="0" smtClean="0"/>
              <a:t>stopy</a:t>
            </a:r>
            <a:endParaRPr lang="cs-CZ" dirty="0"/>
          </a:p>
        </p:txBody>
      </p:sp>
      <p:pic>
        <p:nvPicPr>
          <p:cNvPr id="4" name="Picture 2" descr="https://www.wineland.co.za/wp-content/uploads/2020/04/Screenshot-2020-04-20-at-09.26.4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6" b="1443"/>
          <a:stretch/>
        </p:blipFill>
        <p:spPr bwMode="auto">
          <a:xfrm>
            <a:off x="4384990" y="78526"/>
            <a:ext cx="7425059" cy="668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85824" y="1169986"/>
            <a:ext cx="10826751" cy="52399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ideálně </a:t>
            </a:r>
            <a:r>
              <a:rPr lang="cs-CZ" sz="3200" dirty="0"/>
              <a:t>na 10 min. (</a:t>
            </a:r>
            <a:r>
              <a:rPr lang="cs-CZ" sz="3200" dirty="0" err="1"/>
              <a:t>max</a:t>
            </a:r>
            <a:r>
              <a:rPr lang="cs-CZ" sz="3200" dirty="0"/>
              <a:t> </a:t>
            </a:r>
            <a:r>
              <a:rPr lang="cs-CZ" sz="3200" dirty="0" smtClean="0"/>
              <a:t>15), prostor pro diskuzi</a:t>
            </a: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ideálně použít tento vzor </a:t>
            </a:r>
            <a:r>
              <a:rPr lang="cs-CZ" sz="3200" dirty="0" err="1" smtClean="0"/>
              <a:t>ppt</a:t>
            </a:r>
            <a:endParaRPr lang="cs-CZ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prezentace </a:t>
            </a:r>
            <a:r>
              <a:rPr lang="cs-CZ" sz="3200" dirty="0"/>
              <a:t>by </a:t>
            </a:r>
            <a:r>
              <a:rPr lang="cs-CZ" sz="3200" dirty="0" smtClean="0"/>
              <a:t>měla obsahovat </a:t>
            </a:r>
            <a:r>
              <a:rPr lang="cs-CZ" sz="3200" dirty="0"/>
              <a:t>stručné </a:t>
            </a:r>
            <a:r>
              <a:rPr lang="cs-CZ" sz="3200" dirty="0" smtClean="0"/>
              <a:t>shrnutí práce:</a:t>
            </a:r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titulek </a:t>
            </a:r>
            <a:r>
              <a:rPr lang="cs-CZ" sz="2000" dirty="0"/>
              <a:t>–</a:t>
            </a:r>
            <a:r>
              <a:rPr lang="cs-CZ" sz="2000" dirty="0" smtClean="0"/>
              <a:t> </a:t>
            </a:r>
            <a:r>
              <a:rPr lang="cs-CZ" sz="2000" dirty="0"/>
              <a:t>1 </a:t>
            </a:r>
            <a:r>
              <a:rPr lang="cs-CZ" sz="2000" dirty="0" err="1" smtClean="0"/>
              <a:t>slide</a:t>
            </a:r>
            <a:endParaRPr lang="cs-CZ" sz="2000" dirty="0" smtClean="0"/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úvod – 1</a:t>
            </a:r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cíle </a:t>
            </a:r>
            <a:r>
              <a:rPr lang="cs-CZ" sz="2000" dirty="0"/>
              <a:t>– </a:t>
            </a:r>
            <a:r>
              <a:rPr lang="cs-CZ" sz="2000" dirty="0" smtClean="0"/>
              <a:t>1</a:t>
            </a:r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lit</a:t>
            </a:r>
            <a:r>
              <a:rPr lang="cs-CZ" sz="2000" dirty="0"/>
              <a:t>. </a:t>
            </a:r>
            <a:r>
              <a:rPr lang="cs-CZ" sz="2000" dirty="0" smtClean="0"/>
              <a:t>část </a:t>
            </a:r>
            <a:r>
              <a:rPr lang="cs-CZ" sz="2000" dirty="0"/>
              <a:t>– </a:t>
            </a:r>
            <a:r>
              <a:rPr lang="cs-CZ" sz="2000" dirty="0" smtClean="0"/>
              <a:t>2-3</a:t>
            </a:r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metodika </a:t>
            </a:r>
            <a:r>
              <a:rPr lang="cs-CZ" sz="2000" dirty="0"/>
              <a:t>– </a:t>
            </a:r>
            <a:r>
              <a:rPr lang="cs-CZ" sz="2000" dirty="0" smtClean="0"/>
              <a:t>2-3</a:t>
            </a:r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výsledky </a:t>
            </a:r>
            <a:r>
              <a:rPr lang="cs-CZ" sz="2000" dirty="0"/>
              <a:t>a </a:t>
            </a:r>
            <a:r>
              <a:rPr lang="cs-CZ" sz="2000" dirty="0" smtClean="0"/>
              <a:t>diskuze</a:t>
            </a:r>
            <a:r>
              <a:rPr lang="cs-CZ" sz="2000" dirty="0"/>
              <a:t> – </a:t>
            </a:r>
            <a:r>
              <a:rPr lang="cs-CZ" sz="2000" dirty="0" smtClean="0"/>
              <a:t>5-10</a:t>
            </a:r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závěr </a:t>
            </a:r>
            <a:r>
              <a:rPr lang="cs-CZ" sz="2000" dirty="0"/>
              <a:t>– </a:t>
            </a:r>
            <a:r>
              <a:rPr lang="cs-CZ" sz="2000" dirty="0" smtClean="0"/>
              <a:t>1-2</a:t>
            </a:r>
          </a:p>
          <a:p>
            <a:pPr marL="987425" indent="-342900">
              <a:buFont typeface="Arial" panose="020B0604020202020204" pitchFamily="34" charset="0"/>
              <a:buChar char="•"/>
            </a:pPr>
            <a:r>
              <a:rPr lang="cs-CZ" sz="2000" dirty="0"/>
              <a:t>o</a:t>
            </a:r>
            <a:r>
              <a:rPr lang="cs-CZ" sz="2000" dirty="0" smtClean="0"/>
              <a:t>tázky oponentů a odpovědi</a:t>
            </a:r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Jak by měla prezentace vypadat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7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23473" y="1601470"/>
            <a:ext cx="9749327" cy="3922341"/>
          </a:xfrm>
        </p:spPr>
        <p:txBody>
          <a:bodyPr>
            <a:normAutofit/>
          </a:bodyPr>
          <a:lstStyle/>
          <a:p>
            <a:r>
              <a:rPr lang="sk-SK" sz="4400" dirty="0" err="1"/>
              <a:t>Děkuji</a:t>
            </a:r>
            <a:r>
              <a:rPr lang="sk-SK" sz="4400" dirty="0"/>
              <a:t> za </a:t>
            </a:r>
            <a:r>
              <a:rPr lang="sk-SK" sz="4400" dirty="0" err="1"/>
              <a:t>pozornost</a:t>
            </a:r>
            <a:r>
              <a:rPr lang="sk-SK" sz="4400" dirty="0"/>
              <a:t/>
            </a:r>
            <a:br>
              <a:rPr lang="sk-SK" sz="4400" dirty="0"/>
            </a:b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11664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/>
              <a:t>d</a:t>
            </a:r>
            <a:r>
              <a:rPr lang="cs-CZ" sz="3200" dirty="0" smtClean="0"/>
              <a:t>o prezentace použijte zejména vlastní obrázky, používejte stručné formulace, větší, čitelné písmo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lepší jsou grafy</a:t>
            </a:r>
            <a:r>
              <a:rPr lang="cs-CZ" sz="3200" dirty="0"/>
              <a:t>, </a:t>
            </a:r>
            <a:r>
              <a:rPr lang="cs-CZ" sz="3200" dirty="0" smtClean="0"/>
              <a:t>tabulky nebo obrázky </a:t>
            </a:r>
            <a:r>
              <a:rPr lang="cs-CZ" sz="2000" dirty="0" smtClean="0"/>
              <a:t>(u grafů a tabulek uvádějte nejvýraznější rozdíly, nebo to co je nejzajímavější, klidně to barevně zvýrazněte nebo slově okomentujte. Naopak nemá smysl uvádět směrodatné odchylky, malé rozdíly nebo zahlcovat informacemi)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kdo není výřečný, může použít více textu ale opravdu by jste to neměli číst z plátna… </a:t>
            </a:r>
            <a:r>
              <a:rPr lang="cs-CZ" sz="2000" dirty="0" smtClean="0"/>
              <a:t>(může to být pro vás dobré vodítko)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v závěru </a:t>
            </a:r>
            <a:r>
              <a:rPr lang="cs-CZ" sz="3200" dirty="0"/>
              <a:t>formulujte Vaše </a:t>
            </a:r>
            <a:r>
              <a:rPr lang="cs-CZ" sz="3200" dirty="0" smtClean="0"/>
              <a:t>nejvýznamnější </a:t>
            </a:r>
            <a:r>
              <a:rPr lang="cs-CZ" sz="3200" dirty="0"/>
              <a:t>poznatky, </a:t>
            </a:r>
            <a:r>
              <a:rPr lang="cs-CZ" sz="3200" dirty="0" smtClean="0"/>
              <a:t>doporučení, případně závěry pro praxi</a:t>
            </a: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Jak by měla prezentace vypadat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1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při prezentaci příliš </a:t>
            </a:r>
            <a:r>
              <a:rPr lang="cs-CZ" sz="3200" dirty="0"/>
              <a:t>nevtipkujte a neodbočujte od </a:t>
            </a:r>
            <a:r>
              <a:rPr lang="cs-CZ" sz="3200" dirty="0" smtClean="0"/>
              <a:t>tématu, naopak vaše </a:t>
            </a:r>
            <a:r>
              <a:rPr lang="cs-CZ" sz="3200" dirty="0"/>
              <a:t>praktické poznatky </a:t>
            </a:r>
            <a:r>
              <a:rPr lang="cs-CZ" sz="3200" dirty="0" smtClean="0"/>
              <a:t>z </a:t>
            </a:r>
            <a:r>
              <a:rPr lang="cs-CZ" sz="3200" dirty="0"/>
              <a:t>pokusu, </a:t>
            </a:r>
            <a:r>
              <a:rPr lang="cs-CZ" sz="3200" dirty="0" smtClean="0"/>
              <a:t>nebo k výsledkům jsou vhodné </a:t>
            </a:r>
            <a:r>
              <a:rPr lang="cs-CZ" sz="2000" dirty="0"/>
              <a:t>(</a:t>
            </a:r>
            <a:r>
              <a:rPr lang="cs-CZ" sz="2000" dirty="0" smtClean="0"/>
              <a:t>ale neměli </a:t>
            </a:r>
            <a:r>
              <a:rPr lang="cs-CZ" sz="2000" dirty="0"/>
              <a:t>by </a:t>
            </a:r>
            <a:r>
              <a:rPr lang="cs-CZ" sz="2000" dirty="0" smtClean="0"/>
              <a:t>jste se v </a:t>
            </a:r>
            <a:r>
              <a:rPr lang="cs-CZ" sz="2000" dirty="0"/>
              <a:t>nich </a:t>
            </a:r>
            <a:r>
              <a:rPr lang="cs-CZ" sz="2000" dirty="0" smtClean="0"/>
              <a:t>zamotat)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prezentace zašlete vedoucímu v dostatečném předstihu na kontrolu</a:t>
            </a: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nacvičte </a:t>
            </a:r>
            <a:r>
              <a:rPr lang="cs-CZ" sz="3200" dirty="0"/>
              <a:t>si obhajobu </a:t>
            </a:r>
            <a:r>
              <a:rPr lang="cs-CZ" sz="3200" dirty="0" smtClean="0"/>
              <a:t>i s přednesem pro někoho </a:t>
            </a:r>
            <a:r>
              <a:rPr lang="cs-CZ" sz="2000" dirty="0" smtClean="0"/>
              <a:t>(srozumitelnost, artikulace orientace v prezentaci, nonverbální komunikace)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v den obhajob si prezentace ráno nahrajte do PC ideálně ve formátu PPT i PDF a odzkoušejte si ovládání </a:t>
            </a:r>
            <a:r>
              <a:rPr lang="cs-CZ" sz="2000" dirty="0" smtClean="0"/>
              <a:t>(</a:t>
            </a:r>
            <a:r>
              <a:rPr lang="cs-CZ" sz="2000" dirty="0" err="1" smtClean="0"/>
              <a:t>pdf</a:t>
            </a:r>
            <a:r>
              <a:rPr lang="cs-CZ" sz="2000" dirty="0" smtClean="0"/>
              <a:t> je jistota aby se vám nepopřehazoval text vlivem různých verzí </a:t>
            </a:r>
            <a:r>
              <a:rPr lang="cs-CZ" sz="2000" dirty="0"/>
              <a:t>P</a:t>
            </a:r>
            <a:r>
              <a:rPr lang="cs-CZ" sz="2000" dirty="0" smtClean="0"/>
              <a:t>owerPointu)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Jak by měla prezentace vypadat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79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33856" y="1581150"/>
            <a:ext cx="9534144" cy="3922341"/>
          </a:xfrm>
        </p:spPr>
        <p:txBody>
          <a:bodyPr>
            <a:normAutofit/>
          </a:bodyPr>
          <a:lstStyle/>
          <a:p>
            <a:r>
              <a:rPr lang="cs-CZ" sz="4400" dirty="0" smtClean="0"/>
              <a:t>Vzorová prezentace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10344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78734" y="-1"/>
            <a:ext cx="9653286" cy="685800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918673" y="1204346"/>
            <a:ext cx="10619392" cy="4327774"/>
          </a:xfrm>
          <a:solidFill>
            <a:srgbClr val="FFFFFF">
              <a:alpha val="67059"/>
            </a:srgbClr>
          </a:solidFill>
        </p:spPr>
        <p:txBody>
          <a:bodyPr>
            <a:normAutofit fontScale="90000"/>
          </a:bodyPr>
          <a:lstStyle/>
          <a:p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Hodnocení rozdílných způsobů ošetřování půdního povrchu u vinic z hlediska emisí </a:t>
            </a:r>
            <a:r>
              <a:rPr lang="cs-CZ" sz="4000" dirty="0" smtClean="0"/>
              <a:t>CO</a:t>
            </a:r>
            <a:r>
              <a:rPr lang="cs-CZ" sz="4000" baseline="-25000" dirty="0" smtClean="0"/>
              <a:t>2</a:t>
            </a: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/>
              <a:t/>
            </a:r>
            <a:br>
              <a:rPr lang="cs-CZ" sz="4000" dirty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2700" dirty="0" smtClean="0"/>
              <a:t>Ing. Vladimír Mašán, </a:t>
            </a:r>
            <a:r>
              <a:rPr lang="cs-CZ" sz="2700" dirty="0"/>
              <a:t>Ph.D</a:t>
            </a:r>
            <a:r>
              <a:rPr lang="cs-CZ" sz="2700" dirty="0" smtClean="0"/>
              <a:t>.</a:t>
            </a:r>
            <a:br>
              <a:rPr lang="cs-CZ" sz="2700" dirty="0" smtClean="0"/>
            </a:br>
            <a:r>
              <a:rPr lang="cs-CZ" sz="2700" dirty="0" smtClean="0"/>
              <a:t>prof. Ing. Patrik Burg, Ph.D.</a:t>
            </a:r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>Ústav zahradnické techniky, ZF MENDELU</a:t>
            </a:r>
          </a:p>
        </p:txBody>
      </p:sp>
    </p:spTree>
    <p:extLst>
      <p:ext uri="{BB962C8B-B14F-4D97-AF65-F5344CB8AC3E}">
        <p14:creationId xmlns:p14="http://schemas.microsoft.com/office/powerpoint/2010/main" val="17484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Hledání nových způsobů ošetření půdního povrhu vinic s ohledem na:</a:t>
            </a:r>
          </a:p>
          <a:p>
            <a:pPr marL="1028700" lvl="1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Energetickou náročnost</a:t>
            </a:r>
          </a:p>
          <a:p>
            <a:pPr marL="1028700" lvl="1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Nákladovost</a:t>
            </a:r>
          </a:p>
          <a:p>
            <a:pPr marL="1028700" lvl="1" indent="-342900" algn="just">
              <a:buFont typeface="Arial" panose="020B0604020202020204" pitchFamily="34" charset="0"/>
              <a:buChar char="•"/>
            </a:pPr>
            <a:r>
              <a:rPr lang="cs-CZ" sz="2800" dirty="0" err="1" smtClean="0"/>
              <a:t>Půdoochrannou</a:t>
            </a:r>
            <a:r>
              <a:rPr lang="cs-CZ" sz="2800" dirty="0" smtClean="0"/>
              <a:t> funkci </a:t>
            </a:r>
          </a:p>
          <a:p>
            <a:pPr marL="1028700" lvl="1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Snižování ekologické zátěže včetně emisí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endParaRPr lang="cs-CZ" sz="2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Komplexní pojetí; emise jako indikátor ekologicky příznivějších technologií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Trend sledování emisní stopy vinic, nebo produktů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Úvod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6743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Klasifikovat </a:t>
            </a:r>
            <a:r>
              <a:rPr lang="cs-CZ" sz="2800" dirty="0"/>
              <a:t>a kvantifikovat emise CO</a:t>
            </a:r>
            <a:r>
              <a:rPr lang="cs-CZ" sz="2800" baseline="-25000" dirty="0"/>
              <a:t>2</a:t>
            </a:r>
            <a:r>
              <a:rPr lang="cs-CZ" sz="2800" dirty="0" smtClean="0"/>
              <a:t> </a:t>
            </a:r>
            <a:r>
              <a:rPr lang="cs-CZ" sz="2800" dirty="0"/>
              <a:t>uvolňované z půdy v plodných vinicích, v závislosti na rozdílných způsobech ošetřování půdního </a:t>
            </a:r>
            <a:r>
              <a:rPr lang="cs-CZ" sz="2800" dirty="0" smtClean="0"/>
              <a:t>povrchu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Vyhodnocení </a:t>
            </a:r>
            <a:r>
              <a:rPr lang="cs-CZ" sz="2800" dirty="0"/>
              <a:t>a výběr variant s nejnižší produkcí CO</a:t>
            </a:r>
            <a:r>
              <a:rPr lang="cs-CZ" sz="2800" baseline="-25000" dirty="0"/>
              <a:t>2</a:t>
            </a:r>
            <a:r>
              <a:rPr lang="cs-CZ" sz="2800" dirty="0"/>
              <a:t> při současném respektování jejich </a:t>
            </a:r>
            <a:r>
              <a:rPr lang="cs-CZ" sz="2800" dirty="0" smtClean="0"/>
              <a:t>nákladovosti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err="1"/>
              <a:t>Cíle</a:t>
            </a:r>
            <a:r>
              <a:rPr lang="sk-SK" dirty="0"/>
              <a:t> </a:t>
            </a:r>
            <a:r>
              <a:rPr lang="sk-SK" dirty="0" smtClean="0"/>
              <a:t>práce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16" y="3582439"/>
            <a:ext cx="4755366" cy="317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885824" y="1169986"/>
            <a:ext cx="10693727" cy="501491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Měření emisí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cs-CZ" sz="2800" dirty="0" smtClean="0"/>
              <a:t> z půdy při rozdílných technologiích ošetřování půdního povrchu (12 variant, 3 opakování, reálné podmínky vinic, referenční měřící přístroje).</a:t>
            </a:r>
          </a:p>
          <a:p>
            <a:pPr marL="1028700" lvl="1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ACE - Automated Soil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en-US" sz="2800" dirty="0" smtClean="0"/>
              <a:t> </a:t>
            </a:r>
            <a:r>
              <a:rPr lang="en-US" sz="2800" dirty="0"/>
              <a:t>Exchange </a:t>
            </a:r>
            <a:r>
              <a:rPr lang="en-US" sz="2800" dirty="0" smtClean="0"/>
              <a:t>Station</a:t>
            </a:r>
            <a:endParaRPr lang="cs-CZ" sz="2800" dirty="0" smtClean="0"/>
          </a:p>
          <a:p>
            <a:pPr marL="1028700" lvl="1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INOVA 1512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Ověřovány </a:t>
            </a:r>
            <a:r>
              <a:rPr lang="cs-CZ" sz="2800" dirty="0"/>
              <a:t>inovativní koncepty snižování </a:t>
            </a:r>
            <a:r>
              <a:rPr lang="cs-CZ" sz="2800" dirty="0" smtClean="0"/>
              <a:t>emisí (mechanizace, </a:t>
            </a:r>
            <a:r>
              <a:rPr lang="cs-CZ" sz="2800" dirty="0"/>
              <a:t>chytré zemědělství</a:t>
            </a:r>
            <a:r>
              <a:rPr lang="cs-CZ" sz="2800" dirty="0" smtClean="0"/>
              <a:t>, aplikace organických a minerálních hnojiv). </a:t>
            </a:r>
            <a:endParaRPr lang="cs-CZ" sz="2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dirty="0" smtClean="0"/>
              <a:t>Modelování </a:t>
            </a:r>
            <a:r>
              <a:rPr lang="cs-CZ" sz="2800" dirty="0"/>
              <a:t>a </a:t>
            </a:r>
            <a:r>
              <a:rPr lang="cs-CZ" sz="2800" dirty="0" smtClean="0"/>
              <a:t>hodnocení </a:t>
            </a:r>
            <a:r>
              <a:rPr lang="cs-CZ" sz="2800" dirty="0"/>
              <a:t>různých </a:t>
            </a:r>
            <a:r>
              <a:rPr lang="cs-CZ" sz="2800" dirty="0" smtClean="0"/>
              <a:t>pracovních </a:t>
            </a:r>
            <a:r>
              <a:rPr lang="cs-CZ" sz="2800" dirty="0"/>
              <a:t>operací v návaznosti na produkci CO</a:t>
            </a:r>
            <a:r>
              <a:rPr lang="cs-CZ" sz="2800" baseline="-25000" dirty="0"/>
              <a:t>2</a:t>
            </a:r>
            <a:r>
              <a:rPr lang="cs-CZ" sz="2800" dirty="0" smtClean="0"/>
              <a:t> </a:t>
            </a:r>
            <a:r>
              <a:rPr lang="cs-CZ" sz="2800" dirty="0"/>
              <a:t>a jejich energetickou, technickou a personální </a:t>
            </a:r>
            <a:r>
              <a:rPr lang="cs-CZ" sz="2800" dirty="0" smtClean="0"/>
              <a:t>náročnost (AGROTEKIS, 2023).</a:t>
            </a:r>
            <a:endParaRPr lang="cs-CZ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 smtClean="0"/>
              <a:t>Metodika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866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NDELU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F" id="{91279043-9B63-4A1A-A8F4-C9398AD51150}" vid="{FD30E9D5-07C9-4243-A9BB-957394EC801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obhajoba masan</Template>
  <TotalTime>341</TotalTime>
  <Words>893</Words>
  <Application>Microsoft Office PowerPoint</Application>
  <PresentationFormat>Širokoúhlá obrazovka</PresentationFormat>
  <Paragraphs>111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MENDELU</vt:lpstr>
      <vt:lpstr>Návod pro tvorbu prezentace k obhajobě závěrečné práce</vt:lpstr>
      <vt:lpstr>Prezentace aplikace PowerPoint</vt:lpstr>
      <vt:lpstr>Prezentace aplikace PowerPoint</vt:lpstr>
      <vt:lpstr>Prezentace aplikace PowerPoint</vt:lpstr>
      <vt:lpstr>Vzorová prezentace</vt:lpstr>
      <vt:lpstr>  Hodnocení rozdílných způsobů ošetřování půdního povrchu u vinic z hlediska emisí CO2    Ing. Vladimír Mašán, Ph.D. prof. Ing. Patrik Burg, Ph.D. Ústav zahradnické techniky, ZF MENDELU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Zhodnocení možností využití vedlejších produktů ze zpracování ovoce v rámci systému bezodpadových technologií   IGA - ZF/2020 - AP005 Ing. Vladimír Mašán, Ph.D.</dc:title>
  <dc:creator>Vladimír Mašán</dc:creator>
  <cp:lastModifiedBy>Vladimír Mašán</cp:lastModifiedBy>
  <cp:revision>36</cp:revision>
  <dcterms:created xsi:type="dcterms:W3CDTF">2021-01-16T18:03:17Z</dcterms:created>
  <dcterms:modified xsi:type="dcterms:W3CDTF">2024-04-25T10:26:02Z</dcterms:modified>
</cp:coreProperties>
</file>